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8" autoAdjust="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8E30F-D300-85C4-5415-B8DEE84EF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1E05E-8688-FB0E-AB2F-8BC9A84397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6F9B-514B-4B81-BAD6-E431BC593824}" type="datetimeFigureOut">
              <a:rPr lang="en-PH" smtClean="0"/>
              <a:t>30/06/2023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463B6-47B1-0FB7-5208-BB28F286D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27487-951F-BA82-501E-09A21F89C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DDDFB-36CC-4F87-B08F-280CCAEBB82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045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DE4150CE-A63A-0D74-A41C-A6D9BABEA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" y="5829514"/>
            <a:ext cx="4503420" cy="10141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2198" y="1223863"/>
            <a:ext cx="5113020" cy="420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F5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951" y="575817"/>
            <a:ext cx="4400550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acconference.gbta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.png"/><Relationship Id="rId2" Type="http://schemas.openxmlformats.org/officeDocument/2006/relationships/hyperlink" Target="https://business.getpica.com/en/corporate/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ponsor@gbta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F5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1951" y="2560446"/>
            <a:ext cx="10569449" cy="109594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5"/>
              </a:spcBef>
            </a:pPr>
            <a:r>
              <a:rPr lang="en-US" sz="3600" spc="-60" dirty="0">
                <a:solidFill>
                  <a:srgbClr val="FFB600"/>
                </a:solidFill>
                <a:latin typeface="Arial"/>
                <a:cs typeface="Arial"/>
              </a:rPr>
              <a:t>GBTA APAC Conference 2023 - Singapore</a:t>
            </a:r>
            <a:br>
              <a:rPr lang="en-US" sz="3600" spc="-60" dirty="0">
                <a:solidFill>
                  <a:srgbClr val="FFB600"/>
                </a:solidFill>
                <a:latin typeface="Arial"/>
                <a:cs typeface="Arial"/>
              </a:rPr>
            </a:br>
            <a:r>
              <a:rPr sz="3600" dirty="0">
                <a:solidFill>
                  <a:srgbClr val="FFB600"/>
                </a:solidFill>
                <a:latin typeface="Arial"/>
                <a:cs typeface="Arial"/>
              </a:rPr>
              <a:t>Photo</a:t>
            </a:r>
            <a:r>
              <a:rPr sz="3600" spc="-2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B600"/>
                </a:solidFill>
                <a:latin typeface="Arial"/>
                <a:cs typeface="Arial"/>
              </a:rPr>
              <a:t>Feed</a:t>
            </a:r>
            <a:r>
              <a:rPr sz="3600" spc="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B600"/>
                </a:solidFill>
                <a:latin typeface="Arial"/>
                <a:cs typeface="Arial"/>
              </a:rPr>
              <a:t>Sponsorship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233D66C-4988-7491-ECCC-091A8891E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33400"/>
            <a:ext cx="7620016" cy="1716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342" y="2406887"/>
            <a:ext cx="4373880" cy="3426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6045">
              <a:lnSpc>
                <a:spcPct val="107100"/>
              </a:lnSpc>
              <a:spcBef>
                <a:spcPts val="105"/>
              </a:spcBef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excited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announce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one-of-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kind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sponsorship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opportunity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lang="en-US"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800" spc="-25" dirty="0">
                <a:solidFill>
                  <a:schemeClr val="accent6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GBTA APAC Conference 2023 - Singapore </a:t>
            </a:r>
            <a:r>
              <a:rPr lang="en-US" sz="18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hoto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Feed.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7100"/>
              </a:lnSpc>
              <a:spcBef>
                <a:spcPts val="139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state-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of-the-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art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photo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technology (powered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partner,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GetPica),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attendees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delighted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pictures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i="1" spc="-120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800" i="1" spc="-114" dirty="0">
                <a:solidFill>
                  <a:srgbClr val="FFFFFF"/>
                </a:solidFill>
                <a:latin typeface="Lucida Sans"/>
                <a:cs typeface="Lucida Sans"/>
              </a:rPr>
              <a:t> they</a:t>
            </a:r>
            <a:r>
              <a:rPr sz="1800" i="1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i="1" spc="-175" dirty="0">
                <a:solidFill>
                  <a:srgbClr val="FFFFFF"/>
                </a:solidFill>
                <a:latin typeface="Lucida Sans"/>
                <a:cs typeface="Lucida Sans"/>
              </a:rPr>
              <a:t>appear</a:t>
            </a:r>
            <a:r>
              <a:rPr sz="1800" i="1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i="1" spc="-15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800" i="1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Tahoma"/>
                <a:cs typeface="Tahoma"/>
              </a:rPr>
              <a:t>GBTA APAC Conference 2023 - Singapore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 And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you, 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sponsor,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exclusive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ability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brand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highly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engaging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photo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stream.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4476" y="0"/>
            <a:ext cx="6094730" cy="5835650"/>
            <a:chOff x="6094476" y="0"/>
            <a:chExt cx="6094730" cy="5835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4476" y="0"/>
              <a:ext cx="6094476" cy="58353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90913" y="470961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153" y="0"/>
                  </a:moveTo>
                  <a:lnTo>
                    <a:pt x="21910" y="33668"/>
                  </a:lnTo>
                  <a:lnTo>
                    <a:pt x="0" y="56771"/>
                  </a:lnTo>
                  <a:lnTo>
                    <a:pt x="56529" y="322"/>
                  </a:lnTo>
                  <a:lnTo>
                    <a:pt x="56153" y="0"/>
                  </a:lnTo>
                  <a:close/>
                </a:path>
              </a:pathLst>
            </a:custGeom>
            <a:solidFill>
              <a:srgbClr val="FF9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E93AB30-AC21-4AC5-3397-AE227378E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804"/>
            <a:ext cx="6292168" cy="1416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951" y="575817"/>
            <a:ext cx="2240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How</a:t>
            </a:r>
            <a:r>
              <a:rPr spc="-120" dirty="0"/>
              <a:t> </a:t>
            </a:r>
            <a:r>
              <a:rPr spc="-140" dirty="0"/>
              <a:t>it</a:t>
            </a:r>
            <a:r>
              <a:rPr spc="-120" dirty="0"/>
              <a:t> </a:t>
            </a:r>
            <a:r>
              <a:rPr spc="-114" dirty="0"/>
              <a:t>Works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13051" y="1198245"/>
            <a:ext cx="1758950" cy="86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100" spc="50" dirty="0">
                <a:latin typeface="Tahoma"/>
                <a:cs typeface="Tahoma"/>
              </a:rPr>
              <a:t>GBTA</a:t>
            </a:r>
            <a:r>
              <a:rPr lang="en-US" sz="1100" spc="5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has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partnered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with </a:t>
            </a:r>
            <a:r>
              <a:rPr sz="1100" u="sng" dirty="0">
                <a:solidFill>
                  <a:srgbClr val="D93D00"/>
                </a:solidFill>
                <a:uFill>
                  <a:solidFill>
                    <a:srgbClr val="D93D00"/>
                  </a:solidFill>
                </a:uFill>
                <a:latin typeface="Tahoma"/>
                <a:cs typeface="Tahoma"/>
                <a:hlinkClick r:id="rId2"/>
              </a:rPr>
              <a:t>GetPica</a:t>
            </a:r>
            <a:r>
              <a:rPr sz="1100" spc="-10" dirty="0">
                <a:solidFill>
                  <a:srgbClr val="D93D0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as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its </a:t>
            </a:r>
            <a:r>
              <a:rPr sz="1100" spc="-10" dirty="0">
                <a:latin typeface="Tahoma"/>
                <a:cs typeface="Tahoma"/>
              </a:rPr>
              <a:t>technology </a:t>
            </a:r>
            <a:r>
              <a:rPr sz="1100" dirty="0">
                <a:latin typeface="Tahoma"/>
                <a:cs typeface="Tahoma"/>
              </a:rPr>
              <a:t>partner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for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this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sponsorship.</a:t>
            </a:r>
            <a:endParaRPr sz="1100" dirty="0">
              <a:latin typeface="Tahoma"/>
              <a:cs typeface="Tahoma"/>
            </a:endParaRPr>
          </a:p>
          <a:p>
            <a:pPr marL="157480" marR="149225" algn="ctr">
              <a:lnSpc>
                <a:spcPts val="1280"/>
              </a:lnSpc>
              <a:spcBef>
                <a:spcPts val="75"/>
              </a:spcBef>
            </a:pPr>
            <a:r>
              <a:rPr sz="1100" dirty="0">
                <a:latin typeface="Tahoma"/>
                <a:cs typeface="Tahoma"/>
              </a:rPr>
              <a:t>GetPica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technology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will </a:t>
            </a:r>
            <a:r>
              <a:rPr sz="1100" dirty="0">
                <a:latin typeface="Tahoma"/>
                <a:cs typeface="Tahoma"/>
              </a:rPr>
              <a:t>power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Photo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Feed.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3342" y="5183251"/>
            <a:ext cx="1854200" cy="692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100"/>
              </a:lnSpc>
              <a:spcBef>
                <a:spcPts val="114"/>
              </a:spcBef>
            </a:pPr>
            <a:r>
              <a:rPr sz="1100" dirty="0">
                <a:latin typeface="Tahoma"/>
                <a:cs typeface="Tahoma"/>
              </a:rPr>
              <a:t>Attendees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visit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GetPica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 </a:t>
            </a:r>
            <a:r>
              <a:rPr sz="1100" dirty="0">
                <a:latin typeface="Tahoma"/>
                <a:cs typeface="Tahoma"/>
              </a:rPr>
              <a:t>their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browser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download</a:t>
            </a:r>
            <a:r>
              <a:rPr sz="1100" spc="50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GetPica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app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take</a:t>
            </a:r>
            <a:r>
              <a:rPr sz="1100" spc="-50" dirty="0">
                <a:latin typeface="Tahoma"/>
                <a:cs typeface="Tahoma"/>
              </a:rPr>
              <a:t> a </a:t>
            </a:r>
            <a:r>
              <a:rPr sz="1100" dirty="0">
                <a:latin typeface="Tahoma"/>
                <a:cs typeface="Tahoma"/>
              </a:rPr>
              <a:t>selfie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get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started.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8408" y="1181373"/>
            <a:ext cx="1610392" cy="8521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10"/>
              </a:spcBef>
            </a:pPr>
            <a:r>
              <a:rPr sz="1100" i="1" spc="-75" dirty="0">
                <a:latin typeface="Lucida Sans"/>
                <a:cs typeface="Lucida Sans"/>
              </a:rPr>
              <a:t>All</a:t>
            </a:r>
            <a:r>
              <a:rPr sz="1100" i="1" spc="-45" dirty="0">
                <a:latin typeface="Lucida Sans"/>
                <a:cs typeface="Lucida Sans"/>
              </a:rPr>
              <a:t> </a:t>
            </a:r>
            <a:r>
              <a:rPr sz="1100" i="1" spc="-75" dirty="0">
                <a:latin typeface="Lucida Sans"/>
                <a:cs typeface="Lucida Sans"/>
              </a:rPr>
              <a:t>the</a:t>
            </a:r>
            <a:r>
              <a:rPr sz="1100" i="1" spc="-60" dirty="0">
                <a:latin typeface="Lucida Sans"/>
                <a:cs typeface="Lucida Sans"/>
              </a:rPr>
              <a:t> </a:t>
            </a:r>
            <a:r>
              <a:rPr sz="1100" i="1" spc="-80" dirty="0">
                <a:latin typeface="Lucida Sans"/>
                <a:cs typeface="Lucida Sans"/>
              </a:rPr>
              <a:t>photos</a:t>
            </a:r>
            <a:r>
              <a:rPr sz="1100" i="1" spc="-70" dirty="0">
                <a:latin typeface="Lucida Sans"/>
                <a:cs typeface="Lucida Sans"/>
              </a:rPr>
              <a:t> </a:t>
            </a:r>
            <a:r>
              <a:rPr sz="1100" i="1" spc="-85" dirty="0">
                <a:latin typeface="Lucida Sans"/>
                <a:cs typeface="Lucida Sans"/>
              </a:rPr>
              <a:t>which</a:t>
            </a:r>
            <a:r>
              <a:rPr sz="1100" i="1" spc="-60" dirty="0">
                <a:latin typeface="Lucida Sans"/>
                <a:cs typeface="Lucida Sans"/>
              </a:rPr>
              <a:t> </a:t>
            </a:r>
            <a:r>
              <a:rPr sz="1100" i="1" spc="-25" dirty="0">
                <a:latin typeface="Lucida Sans"/>
                <a:cs typeface="Lucida Sans"/>
              </a:rPr>
              <a:t>they </a:t>
            </a:r>
            <a:r>
              <a:rPr sz="1100" i="1" spc="-110" dirty="0">
                <a:latin typeface="Lucida Sans"/>
                <a:cs typeface="Lucida Sans"/>
              </a:rPr>
              <a:t>appear</a:t>
            </a:r>
            <a:r>
              <a:rPr sz="1100" i="1" spc="-75" dirty="0">
                <a:latin typeface="Lucida Sans"/>
                <a:cs typeface="Lucida Sans"/>
              </a:rPr>
              <a:t> </a:t>
            </a:r>
            <a:r>
              <a:rPr sz="1100" i="1" spc="-95" dirty="0">
                <a:latin typeface="Lucida Sans"/>
                <a:cs typeface="Lucida Sans"/>
              </a:rPr>
              <a:t>in</a:t>
            </a:r>
            <a:r>
              <a:rPr sz="1100" i="1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Tahoma"/>
                <a:cs typeface="Tahoma"/>
              </a:rPr>
              <a:t>-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and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only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ones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are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50" dirty="0">
                <a:latin typeface="Tahoma"/>
                <a:cs typeface="Tahoma"/>
              </a:rPr>
              <a:t> – </a:t>
            </a:r>
            <a:r>
              <a:rPr sz="1100" spc="-10" dirty="0">
                <a:latin typeface="Tahoma"/>
                <a:cs typeface="Tahoma"/>
              </a:rPr>
              <a:t>appear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GBTA</a:t>
            </a:r>
            <a:r>
              <a:rPr lang="en-US" sz="1100" spc="30" dirty="0">
                <a:latin typeface="Tahoma"/>
                <a:cs typeface="Tahoma"/>
              </a:rPr>
              <a:t> </a:t>
            </a:r>
            <a:r>
              <a:rPr lang="en-US" sz="1100" dirty="0">
                <a:latin typeface="Tahoma"/>
                <a:cs typeface="Tahoma"/>
              </a:rPr>
              <a:t>Conference</a:t>
            </a:r>
            <a:r>
              <a:rPr sz="1100" spc="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Photo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Feed.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5285" y="5183251"/>
            <a:ext cx="1908175" cy="1027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905" algn="ctr">
              <a:lnSpc>
                <a:spcPct val="99500"/>
              </a:lnSpc>
              <a:spcBef>
                <a:spcPts val="110"/>
              </a:spcBef>
            </a:pPr>
            <a:r>
              <a:rPr sz="1100" dirty="0">
                <a:latin typeface="Tahoma"/>
                <a:cs typeface="Tahoma"/>
              </a:rPr>
              <a:t>You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as </a:t>
            </a:r>
            <a:r>
              <a:rPr sz="1100" dirty="0">
                <a:latin typeface="Tahoma"/>
                <a:cs typeface="Tahoma"/>
              </a:rPr>
              <a:t>sponsor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have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ability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insert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video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static </a:t>
            </a:r>
            <a:r>
              <a:rPr sz="1100" dirty="0">
                <a:latin typeface="Tahoma"/>
                <a:cs typeface="Tahoma"/>
              </a:rPr>
              <a:t>content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into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stream,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which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appear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at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beginning.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 </a:t>
            </a:r>
            <a:r>
              <a:rPr sz="1100" spc="-10" dirty="0">
                <a:latin typeface="Tahoma"/>
                <a:cs typeface="Tahoma"/>
              </a:rPr>
              <a:t>addition,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photo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stream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will </a:t>
            </a:r>
            <a:r>
              <a:rPr sz="1100" dirty="0">
                <a:latin typeface="Tahoma"/>
                <a:cs typeface="Tahoma"/>
              </a:rPr>
              <a:t>be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branded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with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your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logo.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0077" y="1198245"/>
            <a:ext cx="2129155" cy="859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35" algn="ctr">
              <a:lnSpc>
                <a:spcPct val="99300"/>
              </a:lnSpc>
              <a:spcBef>
                <a:spcPts val="110"/>
              </a:spcBef>
            </a:pPr>
            <a:r>
              <a:rPr sz="1100" dirty="0">
                <a:latin typeface="Tahoma"/>
                <a:cs typeface="Tahoma"/>
              </a:rPr>
              <a:t>Guests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can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download,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share,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print </a:t>
            </a:r>
            <a:r>
              <a:rPr sz="1100" dirty="0">
                <a:latin typeface="Tahoma"/>
                <a:cs typeface="Tahoma"/>
              </a:rPr>
              <a:t>these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photos,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always </a:t>
            </a:r>
            <a:r>
              <a:rPr sz="1100" dirty="0">
                <a:latin typeface="Tahoma"/>
                <a:cs typeface="Tahoma"/>
              </a:rPr>
              <a:t>be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available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anytime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want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to </a:t>
            </a:r>
            <a:r>
              <a:rPr sz="1100" dirty="0">
                <a:latin typeface="Tahoma"/>
                <a:cs typeface="Tahoma"/>
              </a:rPr>
              <a:t>go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back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see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them,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simply </a:t>
            </a:r>
            <a:r>
              <a:rPr sz="1100" dirty="0">
                <a:latin typeface="Tahoma"/>
                <a:cs typeface="Tahoma"/>
              </a:rPr>
              <a:t>look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event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album.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8906" y="5183251"/>
            <a:ext cx="1753870" cy="859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10"/>
              </a:spcBef>
            </a:pPr>
            <a:r>
              <a:rPr sz="1100" spc="50" dirty="0">
                <a:latin typeface="Tahoma"/>
                <a:cs typeface="Tahoma"/>
              </a:rPr>
              <a:t>GBTA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have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professional </a:t>
            </a:r>
            <a:r>
              <a:rPr sz="1100" dirty="0">
                <a:latin typeface="Tahoma"/>
                <a:cs typeface="Tahoma"/>
              </a:rPr>
              <a:t>photographers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on-site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at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lang="en-US" sz="1100" spc="-20" dirty="0">
                <a:latin typeface="Tahoma"/>
                <a:cs typeface="Tahoma"/>
              </a:rPr>
              <a:t>Hamburg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who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take</a:t>
            </a:r>
            <a:r>
              <a:rPr sz="1100" spc="-10" dirty="0">
                <a:latin typeface="Tahoma"/>
                <a:cs typeface="Tahoma"/>
              </a:rPr>
              <a:t> thousands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of </a:t>
            </a:r>
            <a:r>
              <a:rPr sz="1100" dirty="0">
                <a:latin typeface="Tahoma"/>
                <a:cs typeface="Tahoma"/>
              </a:rPr>
              <a:t>pictures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attendees.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0842" y="1198245"/>
            <a:ext cx="1826895" cy="859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300"/>
              </a:lnSpc>
              <a:spcBef>
                <a:spcPts val="110"/>
              </a:spcBef>
            </a:pPr>
            <a:r>
              <a:rPr sz="1100" spc="50" dirty="0">
                <a:latin typeface="Tahoma"/>
                <a:cs typeface="Tahoma"/>
              </a:rPr>
              <a:t>GBTA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promote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GetPica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experience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to </a:t>
            </a:r>
            <a:r>
              <a:rPr sz="1100" spc="-10" dirty="0">
                <a:latin typeface="Tahoma"/>
                <a:cs typeface="Tahoma"/>
              </a:rPr>
              <a:t>registered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attendees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before, </a:t>
            </a:r>
            <a:r>
              <a:rPr sz="1100" spc="-25" dirty="0">
                <a:latin typeface="Tahoma"/>
                <a:cs typeface="Tahoma"/>
              </a:rPr>
              <a:t>during,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after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event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to </a:t>
            </a:r>
            <a:r>
              <a:rPr sz="1100" dirty="0">
                <a:latin typeface="Tahoma"/>
                <a:cs typeface="Tahoma"/>
              </a:rPr>
              <a:t>drive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maximum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adoption.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48383" y="1985772"/>
            <a:ext cx="8623300" cy="3195955"/>
            <a:chOff x="1548383" y="1985772"/>
            <a:chExt cx="8623300" cy="31959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3" y="1985772"/>
              <a:ext cx="8622792" cy="31958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0463" y="3984289"/>
              <a:ext cx="67945" cy="81280"/>
            </a:xfrm>
            <a:custGeom>
              <a:avLst/>
              <a:gdLst/>
              <a:ahLst/>
              <a:cxnLst/>
              <a:rect l="l" t="t" r="r" b="b"/>
              <a:pathLst>
                <a:path w="679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8459" y="4233785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0" y="187527"/>
                  </a:moveTo>
                  <a:lnTo>
                    <a:pt x="0" y="0"/>
                  </a:lnTo>
                </a:path>
                <a:path w="81279" h="187960">
                  <a:moveTo>
                    <a:pt x="80717" y="0"/>
                  </a:moveTo>
                  <a:lnTo>
                    <a:pt x="80717" y="187527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8458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77272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4547" y="4092817"/>
              <a:ext cx="168910" cy="140970"/>
            </a:xfrm>
            <a:custGeom>
              <a:avLst/>
              <a:gdLst/>
              <a:ahLst/>
              <a:cxnLst/>
              <a:rect l="l" t="t" r="r" b="b"/>
              <a:pathLst>
                <a:path w="168910" h="140970">
                  <a:moveTo>
                    <a:pt x="144125" y="140968"/>
                  </a:moveTo>
                  <a:lnTo>
                    <a:pt x="153523" y="138069"/>
                  </a:lnTo>
                  <a:lnTo>
                    <a:pt x="161230" y="130762"/>
                  </a:lnTo>
                  <a:lnTo>
                    <a:pt x="166442" y="121131"/>
                  </a:lnTo>
                  <a:lnTo>
                    <a:pt x="168358" y="111261"/>
                  </a:lnTo>
                  <a:lnTo>
                    <a:pt x="168358" y="46928"/>
                  </a:lnTo>
                  <a:lnTo>
                    <a:pt x="145682" y="11125"/>
                  </a:lnTo>
                  <a:lnTo>
                    <a:pt x="130277" y="5194"/>
                  </a:lnTo>
                  <a:lnTo>
                    <a:pt x="107365" y="1298"/>
                  </a:lnTo>
                  <a:lnTo>
                    <a:pt x="84179" y="0"/>
                  </a:lnTo>
                  <a:lnTo>
                    <a:pt x="60993" y="1298"/>
                  </a:lnTo>
                  <a:lnTo>
                    <a:pt x="38081" y="5194"/>
                  </a:lnTo>
                  <a:lnTo>
                    <a:pt x="22676" y="11125"/>
                  </a:lnTo>
                  <a:lnTo>
                    <a:pt x="10636" y="20662"/>
                  </a:lnTo>
                  <a:lnTo>
                    <a:pt x="2798" y="32898"/>
                  </a:lnTo>
                  <a:lnTo>
                    <a:pt x="0" y="46928"/>
                  </a:lnTo>
                  <a:lnTo>
                    <a:pt x="0" y="111261"/>
                  </a:lnTo>
                  <a:lnTo>
                    <a:pt x="1916" y="121208"/>
                  </a:lnTo>
                  <a:lnTo>
                    <a:pt x="7128" y="130830"/>
                  </a:lnTo>
                  <a:lnTo>
                    <a:pt x="14835" y="138094"/>
                  </a:lnTo>
                  <a:lnTo>
                    <a:pt x="24233" y="140968"/>
                  </a:lnTo>
                </a:path>
              </a:pathLst>
            </a:custGeom>
            <a:ln w="212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9176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7272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8726" y="4261669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59643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2930" y="3984289"/>
              <a:ext cx="67945" cy="81280"/>
            </a:xfrm>
            <a:custGeom>
              <a:avLst/>
              <a:gdLst/>
              <a:ahLst/>
              <a:cxnLst/>
              <a:rect l="l" t="t" r="r" b="b"/>
              <a:pathLst>
                <a:path w="679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0925" y="4233785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0" y="187527"/>
                  </a:moveTo>
                  <a:lnTo>
                    <a:pt x="0" y="0"/>
                  </a:lnTo>
                </a:path>
                <a:path w="81279" h="187960">
                  <a:moveTo>
                    <a:pt x="80899" y="0"/>
                  </a:moveTo>
                  <a:lnTo>
                    <a:pt x="80899" y="187527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7196" y="4092817"/>
              <a:ext cx="168910" cy="140970"/>
            </a:xfrm>
            <a:custGeom>
              <a:avLst/>
              <a:gdLst/>
              <a:ahLst/>
              <a:cxnLst/>
              <a:rect l="l" t="t" r="r" b="b"/>
              <a:pathLst>
                <a:path w="168910" h="140970">
                  <a:moveTo>
                    <a:pt x="43729" y="140968"/>
                  </a:moveTo>
                  <a:lnTo>
                    <a:pt x="43729" y="63695"/>
                  </a:lnTo>
                </a:path>
                <a:path w="168910" h="140970">
                  <a:moveTo>
                    <a:pt x="144125" y="140968"/>
                  </a:moveTo>
                  <a:lnTo>
                    <a:pt x="153523" y="138069"/>
                  </a:lnTo>
                  <a:lnTo>
                    <a:pt x="161230" y="130762"/>
                  </a:lnTo>
                  <a:lnTo>
                    <a:pt x="166442" y="121131"/>
                  </a:lnTo>
                  <a:lnTo>
                    <a:pt x="168358" y="111261"/>
                  </a:lnTo>
                  <a:lnTo>
                    <a:pt x="168358" y="46928"/>
                  </a:lnTo>
                  <a:lnTo>
                    <a:pt x="145682" y="11125"/>
                  </a:lnTo>
                  <a:lnTo>
                    <a:pt x="130277" y="5194"/>
                  </a:lnTo>
                  <a:lnTo>
                    <a:pt x="107365" y="1298"/>
                  </a:lnTo>
                  <a:lnTo>
                    <a:pt x="84179" y="0"/>
                  </a:lnTo>
                  <a:lnTo>
                    <a:pt x="60993" y="1298"/>
                  </a:lnTo>
                  <a:lnTo>
                    <a:pt x="38081" y="5194"/>
                  </a:lnTo>
                  <a:lnTo>
                    <a:pt x="22676" y="11125"/>
                  </a:lnTo>
                  <a:lnTo>
                    <a:pt x="10636" y="20662"/>
                  </a:lnTo>
                  <a:lnTo>
                    <a:pt x="2798" y="32898"/>
                  </a:lnTo>
                  <a:lnTo>
                    <a:pt x="0" y="46928"/>
                  </a:lnTo>
                  <a:lnTo>
                    <a:pt x="0" y="111261"/>
                  </a:lnTo>
                  <a:lnTo>
                    <a:pt x="1916" y="121208"/>
                  </a:lnTo>
                  <a:lnTo>
                    <a:pt x="7128" y="130830"/>
                  </a:lnTo>
                  <a:lnTo>
                    <a:pt x="14835" y="138094"/>
                  </a:lnTo>
                  <a:lnTo>
                    <a:pt x="24233" y="140968"/>
                  </a:lnTo>
                </a:path>
                <a:path w="168910" h="140970">
                  <a:moveTo>
                    <a:pt x="124629" y="63695"/>
                  </a:moveTo>
                  <a:lnTo>
                    <a:pt x="124629" y="140968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1375" y="4261669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59643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5578" y="3984289"/>
              <a:ext cx="67945" cy="81280"/>
            </a:xfrm>
            <a:custGeom>
              <a:avLst/>
              <a:gdLst/>
              <a:ahLst/>
              <a:cxnLst/>
              <a:rect l="l" t="t" r="r" b="b"/>
              <a:pathLst>
                <a:path w="679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3574" y="4233785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0" y="187527"/>
                  </a:moveTo>
                  <a:lnTo>
                    <a:pt x="0" y="0"/>
                  </a:lnTo>
                </a:path>
                <a:path w="81279" h="187960">
                  <a:moveTo>
                    <a:pt x="80717" y="0"/>
                  </a:moveTo>
                  <a:lnTo>
                    <a:pt x="80717" y="187527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3574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77272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99845" y="4092817"/>
              <a:ext cx="168910" cy="140970"/>
            </a:xfrm>
            <a:custGeom>
              <a:avLst/>
              <a:gdLst/>
              <a:ahLst/>
              <a:cxnLst/>
              <a:rect l="l" t="t" r="r" b="b"/>
              <a:pathLst>
                <a:path w="168910" h="140970">
                  <a:moveTo>
                    <a:pt x="144125" y="140968"/>
                  </a:moveTo>
                  <a:lnTo>
                    <a:pt x="153523" y="138069"/>
                  </a:lnTo>
                  <a:lnTo>
                    <a:pt x="161230" y="130762"/>
                  </a:lnTo>
                  <a:lnTo>
                    <a:pt x="166442" y="121131"/>
                  </a:lnTo>
                  <a:lnTo>
                    <a:pt x="168358" y="111261"/>
                  </a:lnTo>
                  <a:lnTo>
                    <a:pt x="168358" y="46928"/>
                  </a:lnTo>
                  <a:lnTo>
                    <a:pt x="145682" y="11125"/>
                  </a:lnTo>
                  <a:lnTo>
                    <a:pt x="130277" y="5194"/>
                  </a:lnTo>
                  <a:lnTo>
                    <a:pt x="107365" y="1298"/>
                  </a:lnTo>
                  <a:lnTo>
                    <a:pt x="84179" y="0"/>
                  </a:lnTo>
                  <a:lnTo>
                    <a:pt x="60993" y="1298"/>
                  </a:lnTo>
                  <a:lnTo>
                    <a:pt x="38081" y="5194"/>
                  </a:lnTo>
                  <a:lnTo>
                    <a:pt x="22676" y="11125"/>
                  </a:lnTo>
                  <a:lnTo>
                    <a:pt x="10636" y="20662"/>
                  </a:lnTo>
                  <a:lnTo>
                    <a:pt x="2798" y="32898"/>
                  </a:lnTo>
                  <a:lnTo>
                    <a:pt x="0" y="46928"/>
                  </a:lnTo>
                  <a:lnTo>
                    <a:pt x="0" y="111261"/>
                  </a:lnTo>
                  <a:lnTo>
                    <a:pt x="1916" y="121208"/>
                  </a:lnTo>
                  <a:lnTo>
                    <a:pt x="7128" y="130830"/>
                  </a:lnTo>
                  <a:lnTo>
                    <a:pt x="14835" y="138094"/>
                  </a:lnTo>
                  <a:lnTo>
                    <a:pt x="24233" y="140968"/>
                  </a:lnTo>
                </a:path>
              </a:pathLst>
            </a:custGeom>
            <a:ln w="212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24292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7272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84024" y="4261669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59643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300" y="3827497"/>
              <a:ext cx="88675" cy="10235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38686" y="3911390"/>
              <a:ext cx="296545" cy="81280"/>
            </a:xfrm>
            <a:custGeom>
              <a:avLst/>
              <a:gdLst/>
              <a:ahLst/>
              <a:cxnLst/>
              <a:rect l="l" t="t" r="r" b="b"/>
              <a:pathLst>
                <a:path w="2965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  <a:path w="296545" h="81279">
                  <a:moveTo>
                    <a:pt x="260373" y="0"/>
                  </a:moveTo>
                  <a:lnTo>
                    <a:pt x="264381" y="0"/>
                  </a:lnTo>
                  <a:lnTo>
                    <a:pt x="277714" y="2887"/>
                  </a:lnTo>
                  <a:lnTo>
                    <a:pt x="288227" y="10661"/>
                  </a:lnTo>
                  <a:lnTo>
                    <a:pt x="294744" y="21989"/>
                  </a:lnTo>
                  <a:lnTo>
                    <a:pt x="296085" y="35538"/>
                  </a:lnTo>
                  <a:lnTo>
                    <a:pt x="294081" y="52851"/>
                  </a:lnTo>
                  <a:lnTo>
                    <a:pt x="290639" y="64031"/>
                  </a:lnTo>
                  <a:lnTo>
                    <a:pt x="283627" y="72990"/>
                  </a:lnTo>
                  <a:lnTo>
                    <a:pt x="273916" y="78941"/>
                  </a:lnTo>
                  <a:lnTo>
                    <a:pt x="262377" y="81100"/>
                  </a:lnTo>
                  <a:lnTo>
                    <a:pt x="230673" y="52851"/>
                  </a:lnTo>
                  <a:lnTo>
                    <a:pt x="228669" y="35538"/>
                  </a:lnTo>
                  <a:lnTo>
                    <a:pt x="230010" y="21989"/>
                  </a:lnTo>
                  <a:lnTo>
                    <a:pt x="236526" y="10661"/>
                  </a:lnTo>
                  <a:lnTo>
                    <a:pt x="247040" y="2887"/>
                  </a:lnTo>
                  <a:lnTo>
                    <a:pt x="26037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5797" y="3165982"/>
              <a:ext cx="104413" cy="16161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90669" y="3041857"/>
              <a:ext cx="279400" cy="240665"/>
            </a:xfrm>
            <a:custGeom>
              <a:avLst/>
              <a:gdLst/>
              <a:ahLst/>
              <a:cxnLst/>
              <a:rect l="l" t="t" r="r" b="b"/>
              <a:pathLst>
                <a:path w="279400" h="240664">
                  <a:moveTo>
                    <a:pt x="106781" y="240222"/>
                  </a:moveTo>
                  <a:lnTo>
                    <a:pt x="129679" y="221203"/>
                  </a:lnTo>
                  <a:lnTo>
                    <a:pt x="159827" y="197084"/>
                  </a:lnTo>
                  <a:lnTo>
                    <a:pt x="194514" y="171447"/>
                  </a:lnTo>
                  <a:lnTo>
                    <a:pt x="231032" y="147876"/>
                  </a:lnTo>
                  <a:lnTo>
                    <a:pt x="249077" y="134544"/>
                  </a:lnTo>
                  <a:lnTo>
                    <a:pt x="261703" y="119048"/>
                  </a:lnTo>
                  <a:lnTo>
                    <a:pt x="268927" y="101738"/>
                  </a:lnTo>
                  <a:lnTo>
                    <a:pt x="270769" y="82963"/>
                  </a:lnTo>
                  <a:lnTo>
                    <a:pt x="276182" y="73281"/>
                  </a:lnTo>
                  <a:lnTo>
                    <a:pt x="279291" y="60040"/>
                  </a:lnTo>
                  <a:lnTo>
                    <a:pt x="278910" y="45403"/>
                  </a:lnTo>
                  <a:lnTo>
                    <a:pt x="273855" y="31533"/>
                  </a:lnTo>
                  <a:lnTo>
                    <a:pt x="260879" y="16483"/>
                  </a:lnTo>
                  <a:lnTo>
                    <a:pt x="246263" y="8287"/>
                  </a:lnTo>
                  <a:lnTo>
                    <a:pt x="231770" y="5459"/>
                  </a:lnTo>
                  <a:lnTo>
                    <a:pt x="219164" y="6518"/>
                  </a:lnTo>
                  <a:lnTo>
                    <a:pt x="203657" y="1345"/>
                  </a:lnTo>
                  <a:lnTo>
                    <a:pt x="188589" y="0"/>
                  </a:lnTo>
                  <a:lnTo>
                    <a:pt x="174644" y="1775"/>
                  </a:lnTo>
                  <a:lnTo>
                    <a:pt x="162503" y="5966"/>
                  </a:lnTo>
                  <a:lnTo>
                    <a:pt x="113526" y="25294"/>
                  </a:lnTo>
                  <a:lnTo>
                    <a:pt x="66529" y="38676"/>
                  </a:lnTo>
                  <a:lnTo>
                    <a:pt x="26893" y="47000"/>
                  </a:lnTo>
                  <a:lnTo>
                    <a:pt x="0" y="51155"/>
                  </a:lnTo>
                </a:path>
              </a:pathLst>
            </a:custGeom>
            <a:ln w="18642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8919" y="3083158"/>
              <a:ext cx="191670" cy="2457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879604" y="2790588"/>
              <a:ext cx="462915" cy="393065"/>
            </a:xfrm>
            <a:custGeom>
              <a:avLst/>
              <a:gdLst/>
              <a:ahLst/>
              <a:cxnLst/>
              <a:rect l="l" t="t" r="r" b="b"/>
              <a:pathLst>
                <a:path w="462915" h="393064">
                  <a:moveTo>
                    <a:pt x="462911" y="219661"/>
                  </a:moveTo>
                  <a:lnTo>
                    <a:pt x="462911" y="12558"/>
                  </a:lnTo>
                  <a:lnTo>
                    <a:pt x="462911" y="5579"/>
                  </a:lnTo>
                  <a:lnTo>
                    <a:pt x="457301" y="0"/>
                  </a:lnTo>
                  <a:lnTo>
                    <a:pt x="450285" y="0"/>
                  </a:lnTo>
                  <a:lnTo>
                    <a:pt x="12622" y="0"/>
                  </a:lnTo>
                  <a:lnTo>
                    <a:pt x="5610" y="0"/>
                  </a:lnTo>
                  <a:lnTo>
                    <a:pt x="0" y="5579"/>
                  </a:lnTo>
                  <a:lnTo>
                    <a:pt x="0" y="12558"/>
                  </a:lnTo>
                  <a:lnTo>
                    <a:pt x="0" y="380082"/>
                  </a:lnTo>
                  <a:lnTo>
                    <a:pt x="0" y="387053"/>
                  </a:lnTo>
                  <a:lnTo>
                    <a:pt x="5704" y="392633"/>
                  </a:lnTo>
                  <a:lnTo>
                    <a:pt x="12623" y="392633"/>
                  </a:lnTo>
                  <a:lnTo>
                    <a:pt x="207565" y="392633"/>
                  </a:lnTo>
                </a:path>
                <a:path w="462915" h="393064">
                  <a:moveTo>
                    <a:pt x="1963" y="102673"/>
                  </a:moveTo>
                  <a:lnTo>
                    <a:pt x="460942" y="102673"/>
                  </a:lnTo>
                </a:path>
                <a:path w="462915" h="393064">
                  <a:moveTo>
                    <a:pt x="66101" y="163957"/>
                  </a:moveTo>
                  <a:lnTo>
                    <a:pt x="205885" y="163957"/>
                  </a:lnTo>
                </a:path>
                <a:path w="462915" h="393064">
                  <a:moveTo>
                    <a:pt x="66101" y="220034"/>
                  </a:moveTo>
                  <a:lnTo>
                    <a:pt x="205885" y="220034"/>
                  </a:lnTo>
                </a:path>
                <a:path w="462915" h="393064">
                  <a:moveTo>
                    <a:pt x="66101" y="276018"/>
                  </a:moveTo>
                  <a:lnTo>
                    <a:pt x="205885" y="276018"/>
                  </a:lnTo>
                </a:path>
                <a:path w="462915" h="393064">
                  <a:moveTo>
                    <a:pt x="66101" y="332002"/>
                  </a:moveTo>
                  <a:lnTo>
                    <a:pt x="205885" y="332002"/>
                  </a:lnTo>
                </a:path>
              </a:pathLst>
            </a:custGeom>
            <a:ln w="18649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36633" y="2954546"/>
              <a:ext cx="140335" cy="122555"/>
            </a:xfrm>
            <a:custGeom>
              <a:avLst/>
              <a:gdLst/>
              <a:ahLst/>
              <a:cxnLst/>
              <a:rect l="l" t="t" r="r" b="b"/>
              <a:pathLst>
                <a:path w="140334" h="122555">
                  <a:moveTo>
                    <a:pt x="0" y="122474"/>
                  </a:moveTo>
                  <a:lnTo>
                    <a:pt x="0" y="0"/>
                  </a:lnTo>
                  <a:lnTo>
                    <a:pt x="139775" y="0"/>
                  </a:lnTo>
                  <a:lnTo>
                    <a:pt x="139775" y="90208"/>
                  </a:lnTo>
                </a:path>
              </a:pathLst>
            </a:custGeom>
            <a:ln w="1864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9341" y="2819140"/>
              <a:ext cx="87630" cy="45720"/>
            </a:xfrm>
            <a:custGeom>
              <a:avLst/>
              <a:gdLst/>
              <a:ahLst/>
              <a:cxnLst/>
              <a:rect l="l" t="t" r="r" b="b"/>
              <a:pathLst>
                <a:path w="87629" h="45719">
                  <a:moveTo>
                    <a:pt x="64703" y="0"/>
                  </a:moveTo>
                  <a:lnTo>
                    <a:pt x="87423" y="22598"/>
                  </a:lnTo>
                  <a:lnTo>
                    <a:pt x="64703" y="45290"/>
                  </a:lnTo>
                </a:path>
                <a:path w="87629" h="45719">
                  <a:moveTo>
                    <a:pt x="22723" y="0"/>
                  </a:moveTo>
                  <a:lnTo>
                    <a:pt x="0" y="22598"/>
                  </a:lnTo>
                  <a:lnTo>
                    <a:pt x="22723" y="45290"/>
                  </a:lnTo>
                </a:path>
              </a:pathLst>
            </a:custGeom>
            <a:ln w="18649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693" y="4086786"/>
              <a:ext cx="331470" cy="346075"/>
            </a:xfrm>
            <a:custGeom>
              <a:avLst/>
              <a:gdLst/>
              <a:ahLst/>
              <a:cxnLst/>
              <a:rect l="l" t="t" r="r" b="b"/>
              <a:pathLst>
                <a:path w="331470" h="346075">
                  <a:moveTo>
                    <a:pt x="323442" y="298448"/>
                  </a:moveTo>
                  <a:lnTo>
                    <a:pt x="328335" y="284223"/>
                  </a:lnTo>
                  <a:lnTo>
                    <a:pt x="330865" y="270281"/>
                  </a:lnTo>
                  <a:lnTo>
                    <a:pt x="331251" y="257059"/>
                  </a:lnTo>
                  <a:lnTo>
                    <a:pt x="329713" y="244993"/>
                  </a:lnTo>
                  <a:lnTo>
                    <a:pt x="309588" y="149569"/>
                  </a:lnTo>
                  <a:lnTo>
                    <a:pt x="282586" y="127378"/>
                  </a:lnTo>
                  <a:lnTo>
                    <a:pt x="274674" y="128480"/>
                  </a:lnTo>
                  <a:lnTo>
                    <a:pt x="266477" y="132107"/>
                  </a:lnTo>
                  <a:lnTo>
                    <a:pt x="259456" y="138742"/>
                  </a:lnTo>
                  <a:lnTo>
                    <a:pt x="255071" y="148865"/>
                  </a:lnTo>
                  <a:lnTo>
                    <a:pt x="251633" y="132626"/>
                  </a:lnTo>
                  <a:lnTo>
                    <a:pt x="247959" y="123463"/>
                  </a:lnTo>
                  <a:lnTo>
                    <a:pt x="241638" y="116362"/>
                  </a:lnTo>
                  <a:lnTo>
                    <a:pt x="233361" y="111718"/>
                  </a:lnTo>
                  <a:lnTo>
                    <a:pt x="223824" y="109931"/>
                  </a:lnTo>
                  <a:lnTo>
                    <a:pt x="223421" y="109931"/>
                  </a:lnTo>
                  <a:lnTo>
                    <a:pt x="215093" y="111227"/>
                  </a:lnTo>
                  <a:lnTo>
                    <a:pt x="206110" y="115605"/>
                  </a:lnTo>
                  <a:lnTo>
                    <a:pt x="198627" y="123803"/>
                  </a:lnTo>
                  <a:lnTo>
                    <a:pt x="194796" y="136558"/>
                  </a:lnTo>
                  <a:lnTo>
                    <a:pt x="190914" y="124761"/>
                  </a:lnTo>
                  <a:lnTo>
                    <a:pt x="184973" y="115704"/>
                  </a:lnTo>
                  <a:lnTo>
                    <a:pt x="176889" y="109863"/>
                  </a:lnTo>
                  <a:lnTo>
                    <a:pt x="166575" y="107710"/>
                  </a:lnTo>
                  <a:lnTo>
                    <a:pt x="164356" y="107710"/>
                  </a:lnTo>
                  <a:lnTo>
                    <a:pt x="136741" y="137572"/>
                  </a:lnTo>
                  <a:lnTo>
                    <a:pt x="112471" y="22581"/>
                  </a:lnTo>
                  <a:lnTo>
                    <a:pt x="107358" y="11047"/>
                  </a:lnTo>
                  <a:lnTo>
                    <a:pt x="98803" y="3519"/>
                  </a:lnTo>
                  <a:lnTo>
                    <a:pt x="88559" y="0"/>
                  </a:lnTo>
                  <a:lnTo>
                    <a:pt x="78382" y="490"/>
                  </a:lnTo>
                  <a:lnTo>
                    <a:pt x="67979" y="5278"/>
                  </a:lnTo>
                  <a:lnTo>
                    <a:pt x="60327" y="13128"/>
                  </a:lnTo>
                  <a:lnTo>
                    <a:pt x="56164" y="23132"/>
                  </a:lnTo>
                  <a:lnTo>
                    <a:pt x="56231" y="34386"/>
                  </a:lnTo>
                  <a:lnTo>
                    <a:pt x="93960" y="212716"/>
                  </a:lnTo>
                  <a:lnTo>
                    <a:pt x="79637" y="196397"/>
                  </a:lnTo>
                  <a:lnTo>
                    <a:pt x="64576" y="185138"/>
                  </a:lnTo>
                  <a:lnTo>
                    <a:pt x="49894" y="178741"/>
                  </a:lnTo>
                  <a:lnTo>
                    <a:pt x="36711" y="177009"/>
                  </a:lnTo>
                  <a:lnTo>
                    <a:pt x="26326" y="178871"/>
                  </a:lnTo>
                  <a:lnTo>
                    <a:pt x="15209" y="183587"/>
                  </a:lnTo>
                  <a:lnTo>
                    <a:pt x="5665" y="190991"/>
                  </a:lnTo>
                  <a:lnTo>
                    <a:pt x="0" y="200911"/>
                  </a:lnTo>
                  <a:lnTo>
                    <a:pt x="5472" y="211337"/>
                  </a:lnTo>
                  <a:lnTo>
                    <a:pt x="23831" y="227567"/>
                  </a:lnTo>
                  <a:lnTo>
                    <a:pt x="51160" y="253365"/>
                  </a:lnTo>
                  <a:lnTo>
                    <a:pt x="83544" y="292497"/>
                  </a:lnTo>
                  <a:lnTo>
                    <a:pt x="94256" y="307414"/>
                  </a:lnTo>
                  <a:lnTo>
                    <a:pt x="105008" y="321509"/>
                  </a:lnTo>
                  <a:lnTo>
                    <a:pt x="116255" y="334411"/>
                  </a:lnTo>
                  <a:lnTo>
                    <a:pt x="128452" y="345754"/>
                  </a:lnTo>
                </a:path>
              </a:pathLst>
            </a:custGeom>
            <a:ln w="20201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69808" y="3862249"/>
              <a:ext cx="463550" cy="489584"/>
            </a:xfrm>
            <a:custGeom>
              <a:avLst/>
              <a:gdLst/>
              <a:ahLst/>
              <a:cxnLst/>
              <a:rect l="l" t="t" r="r" b="b"/>
              <a:pathLst>
                <a:path w="463550" h="489585">
                  <a:moveTo>
                    <a:pt x="259325" y="461255"/>
                  </a:moveTo>
                  <a:lnTo>
                    <a:pt x="67361" y="461255"/>
                  </a:lnTo>
                </a:path>
                <a:path w="463550" h="489585">
                  <a:moveTo>
                    <a:pt x="67361" y="461255"/>
                  </a:moveTo>
                  <a:lnTo>
                    <a:pt x="65157" y="472190"/>
                  </a:lnTo>
                  <a:lnTo>
                    <a:pt x="59142" y="481102"/>
                  </a:lnTo>
                  <a:lnTo>
                    <a:pt x="50206" y="487101"/>
                  </a:lnTo>
                  <a:lnTo>
                    <a:pt x="39242" y="489298"/>
                  </a:lnTo>
                  <a:lnTo>
                    <a:pt x="28277" y="487101"/>
                  </a:lnTo>
                  <a:lnTo>
                    <a:pt x="19342" y="481102"/>
                  </a:lnTo>
                  <a:lnTo>
                    <a:pt x="13328" y="472190"/>
                  </a:lnTo>
                  <a:lnTo>
                    <a:pt x="11125" y="461255"/>
                  </a:lnTo>
                  <a:lnTo>
                    <a:pt x="13342" y="450319"/>
                  </a:lnTo>
                  <a:lnTo>
                    <a:pt x="19381" y="441407"/>
                  </a:lnTo>
                  <a:lnTo>
                    <a:pt x="28320" y="435408"/>
                  </a:lnTo>
                  <a:lnTo>
                    <a:pt x="39242" y="433211"/>
                  </a:lnTo>
                  <a:lnTo>
                    <a:pt x="50164" y="435422"/>
                  </a:lnTo>
                  <a:lnTo>
                    <a:pt x="59104" y="441445"/>
                  </a:lnTo>
                  <a:lnTo>
                    <a:pt x="65143" y="450361"/>
                  </a:lnTo>
                  <a:lnTo>
                    <a:pt x="67361" y="461255"/>
                  </a:lnTo>
                  <a:close/>
                </a:path>
                <a:path w="463550" h="489585">
                  <a:moveTo>
                    <a:pt x="463318" y="286253"/>
                  </a:moveTo>
                  <a:lnTo>
                    <a:pt x="463318" y="19668"/>
                  </a:lnTo>
                  <a:lnTo>
                    <a:pt x="443596" y="0"/>
                  </a:lnTo>
                  <a:lnTo>
                    <a:pt x="19721" y="0"/>
                  </a:lnTo>
                  <a:lnTo>
                    <a:pt x="12032" y="1541"/>
                  </a:lnTo>
                  <a:lnTo>
                    <a:pt x="5764" y="5750"/>
                  </a:lnTo>
                  <a:lnTo>
                    <a:pt x="1545" y="12000"/>
                  </a:lnTo>
                  <a:lnTo>
                    <a:pt x="0" y="19668"/>
                  </a:lnTo>
                  <a:lnTo>
                    <a:pt x="0" y="349701"/>
                  </a:lnTo>
                  <a:lnTo>
                    <a:pt x="1545" y="357369"/>
                  </a:lnTo>
                  <a:lnTo>
                    <a:pt x="5765" y="363619"/>
                  </a:lnTo>
                  <a:lnTo>
                    <a:pt x="12032" y="367827"/>
                  </a:lnTo>
                  <a:lnTo>
                    <a:pt x="19721" y="369369"/>
                  </a:lnTo>
                  <a:lnTo>
                    <a:pt x="310596" y="369369"/>
                  </a:lnTo>
                </a:path>
              </a:pathLst>
            </a:custGeom>
            <a:ln w="20200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50549" y="3967758"/>
              <a:ext cx="118110" cy="169545"/>
            </a:xfrm>
            <a:custGeom>
              <a:avLst/>
              <a:gdLst/>
              <a:ahLst/>
              <a:cxnLst/>
              <a:rect l="l" t="t" r="r" b="b"/>
              <a:pathLst>
                <a:path w="118110" h="169545">
                  <a:moveTo>
                    <a:pt x="0" y="0"/>
                  </a:moveTo>
                  <a:lnTo>
                    <a:pt x="0" y="169451"/>
                  </a:lnTo>
                  <a:lnTo>
                    <a:pt x="118028" y="84725"/>
                  </a:lnTo>
                  <a:lnTo>
                    <a:pt x="0" y="0"/>
                  </a:lnTo>
                  <a:close/>
                </a:path>
              </a:pathLst>
            </a:custGeom>
            <a:ln w="20209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43050" y="2943184"/>
              <a:ext cx="300355" cy="420370"/>
            </a:xfrm>
            <a:custGeom>
              <a:avLst/>
              <a:gdLst/>
              <a:ahLst/>
              <a:cxnLst/>
              <a:rect l="l" t="t" r="r" b="b"/>
              <a:pathLst>
                <a:path w="300354" h="420370">
                  <a:moveTo>
                    <a:pt x="175500" y="253217"/>
                  </a:moveTo>
                  <a:lnTo>
                    <a:pt x="72098" y="135407"/>
                  </a:lnTo>
                  <a:lnTo>
                    <a:pt x="62755" y="128259"/>
                  </a:lnTo>
                  <a:lnTo>
                    <a:pt x="48741" y="123880"/>
                  </a:lnTo>
                  <a:lnTo>
                    <a:pt x="32275" y="124524"/>
                  </a:lnTo>
                  <a:lnTo>
                    <a:pt x="15580" y="132442"/>
                  </a:lnTo>
                  <a:lnTo>
                    <a:pt x="5240" y="144026"/>
                  </a:lnTo>
                  <a:lnTo>
                    <a:pt x="86" y="157520"/>
                  </a:lnTo>
                  <a:lnTo>
                    <a:pt x="0" y="171051"/>
                  </a:lnTo>
                  <a:lnTo>
                    <a:pt x="4863" y="182745"/>
                  </a:lnTo>
                  <a:lnTo>
                    <a:pt x="17166" y="203357"/>
                  </a:lnTo>
                  <a:lnTo>
                    <a:pt x="45632" y="251127"/>
                  </a:lnTo>
                  <a:lnTo>
                    <a:pt x="77599" y="304958"/>
                  </a:lnTo>
                  <a:lnTo>
                    <a:pt x="100406" y="343750"/>
                  </a:lnTo>
                  <a:lnTo>
                    <a:pt x="118532" y="371960"/>
                  </a:lnTo>
                  <a:lnTo>
                    <a:pt x="135707" y="393516"/>
                  </a:lnTo>
                  <a:lnTo>
                    <a:pt x="151206" y="409216"/>
                  </a:lnTo>
                  <a:lnTo>
                    <a:pt x="164302" y="419856"/>
                  </a:lnTo>
                </a:path>
                <a:path w="300354" h="420370">
                  <a:moveTo>
                    <a:pt x="160759" y="0"/>
                  </a:moveTo>
                  <a:lnTo>
                    <a:pt x="284023" y="137380"/>
                  </a:lnTo>
                  <a:lnTo>
                    <a:pt x="299738" y="177259"/>
                  </a:lnTo>
                  <a:lnTo>
                    <a:pt x="299847" y="188780"/>
                  </a:lnTo>
                  <a:lnTo>
                    <a:pt x="299847" y="360554"/>
                  </a:lnTo>
                </a:path>
              </a:pathLst>
            </a:custGeom>
            <a:ln w="1971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6316" y="278494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35775" y="0"/>
                  </a:moveTo>
                  <a:lnTo>
                    <a:pt x="0" y="0"/>
                  </a:lnTo>
                </a:path>
              </a:pathLst>
            </a:custGeom>
            <a:ln w="19767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4501" y="2751046"/>
              <a:ext cx="299720" cy="518795"/>
            </a:xfrm>
            <a:custGeom>
              <a:avLst/>
              <a:gdLst/>
              <a:ahLst/>
              <a:cxnLst/>
              <a:rect l="l" t="t" r="r" b="b"/>
              <a:pathLst>
                <a:path w="299720" h="518795">
                  <a:moveTo>
                    <a:pt x="146360" y="426775"/>
                  </a:moveTo>
                  <a:lnTo>
                    <a:pt x="1572" y="426775"/>
                  </a:lnTo>
                </a:path>
                <a:path w="299720" h="518795">
                  <a:moveTo>
                    <a:pt x="201501" y="65828"/>
                  </a:moveTo>
                  <a:lnTo>
                    <a:pt x="0" y="65828"/>
                  </a:lnTo>
                </a:path>
                <a:path w="299720" h="518795">
                  <a:moveTo>
                    <a:pt x="299308" y="164165"/>
                  </a:moveTo>
                  <a:lnTo>
                    <a:pt x="299308" y="386552"/>
                  </a:lnTo>
                </a:path>
                <a:path w="299720" h="518795">
                  <a:moveTo>
                    <a:pt x="0" y="102300"/>
                  </a:moveTo>
                  <a:lnTo>
                    <a:pt x="0" y="45766"/>
                  </a:lnTo>
                  <a:lnTo>
                    <a:pt x="19864" y="10489"/>
                  </a:lnTo>
                  <a:lnTo>
                    <a:pt x="63604" y="3381"/>
                  </a:lnTo>
                  <a:lnTo>
                    <a:pt x="121492" y="372"/>
                  </a:lnTo>
                  <a:lnTo>
                    <a:pt x="149609" y="0"/>
                  </a:lnTo>
                  <a:lnTo>
                    <a:pt x="161656" y="56"/>
                  </a:lnTo>
                  <a:lnTo>
                    <a:pt x="175445" y="225"/>
                  </a:lnTo>
                  <a:lnTo>
                    <a:pt x="189288" y="504"/>
                  </a:lnTo>
                  <a:lnTo>
                    <a:pt x="201501" y="892"/>
                  </a:lnTo>
                </a:path>
                <a:path w="299720" h="518795">
                  <a:moveTo>
                    <a:pt x="199148" y="517308"/>
                  </a:moveTo>
                  <a:lnTo>
                    <a:pt x="184703" y="517715"/>
                  </a:lnTo>
                  <a:lnTo>
                    <a:pt x="170297" y="518028"/>
                  </a:lnTo>
                  <a:lnTo>
                    <a:pt x="156406" y="518228"/>
                  </a:lnTo>
                  <a:lnTo>
                    <a:pt x="143510" y="518299"/>
                  </a:lnTo>
                  <a:lnTo>
                    <a:pt x="115694" y="518066"/>
                  </a:lnTo>
                  <a:lnTo>
                    <a:pt x="65927" y="515670"/>
                  </a:lnTo>
                  <a:lnTo>
                    <a:pt x="22536" y="509675"/>
                  </a:lnTo>
                  <a:lnTo>
                    <a:pt x="98" y="478068"/>
                  </a:lnTo>
                  <a:lnTo>
                    <a:pt x="98" y="315483"/>
                  </a:lnTo>
                </a:path>
              </a:pathLst>
            </a:custGeom>
            <a:ln w="1971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05618" y="2732867"/>
              <a:ext cx="516255" cy="337820"/>
            </a:xfrm>
            <a:custGeom>
              <a:avLst/>
              <a:gdLst/>
              <a:ahLst/>
              <a:cxnLst/>
              <a:rect l="l" t="t" r="r" b="b"/>
              <a:pathLst>
                <a:path w="516254" h="337819">
                  <a:moveTo>
                    <a:pt x="0" y="146175"/>
                  </a:moveTo>
                  <a:lnTo>
                    <a:pt x="195019" y="146175"/>
                  </a:lnTo>
                  <a:lnTo>
                    <a:pt x="195019" y="300555"/>
                  </a:lnTo>
                  <a:lnTo>
                    <a:pt x="161101" y="300555"/>
                  </a:lnTo>
                  <a:lnTo>
                    <a:pt x="161101" y="337322"/>
                  </a:lnTo>
                  <a:lnTo>
                    <a:pt x="92986" y="300555"/>
                  </a:lnTo>
                  <a:lnTo>
                    <a:pt x="0" y="300555"/>
                  </a:lnTo>
                  <a:lnTo>
                    <a:pt x="0" y="146175"/>
                  </a:lnTo>
                  <a:close/>
                </a:path>
                <a:path w="516254" h="337819">
                  <a:moveTo>
                    <a:pt x="515656" y="0"/>
                  </a:moveTo>
                  <a:lnTo>
                    <a:pt x="328992" y="0"/>
                  </a:lnTo>
                  <a:lnTo>
                    <a:pt x="328993" y="139059"/>
                  </a:lnTo>
                  <a:lnTo>
                    <a:pt x="361429" y="139059"/>
                  </a:lnTo>
                  <a:lnTo>
                    <a:pt x="361429" y="174344"/>
                  </a:lnTo>
                  <a:lnTo>
                    <a:pt x="426791" y="139059"/>
                  </a:lnTo>
                  <a:lnTo>
                    <a:pt x="515656" y="139059"/>
                  </a:lnTo>
                  <a:lnTo>
                    <a:pt x="515656" y="0"/>
                  </a:lnTo>
                  <a:close/>
                </a:path>
              </a:pathLst>
            </a:custGeom>
            <a:ln w="1971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27989" y="3123902"/>
              <a:ext cx="444500" cy="227329"/>
            </a:xfrm>
            <a:custGeom>
              <a:avLst/>
              <a:gdLst/>
              <a:ahLst/>
              <a:cxnLst/>
              <a:rect l="l" t="t" r="r" b="b"/>
              <a:pathLst>
                <a:path w="444500" h="227329">
                  <a:moveTo>
                    <a:pt x="311099" y="0"/>
                  </a:moveTo>
                  <a:lnTo>
                    <a:pt x="364880" y="17816"/>
                  </a:lnTo>
                  <a:lnTo>
                    <a:pt x="406923" y="42864"/>
                  </a:lnTo>
                  <a:lnTo>
                    <a:pt x="434297" y="73584"/>
                  </a:lnTo>
                  <a:lnTo>
                    <a:pt x="444073" y="108421"/>
                  </a:lnTo>
                  <a:lnTo>
                    <a:pt x="436141" y="139899"/>
                  </a:lnTo>
                  <a:lnTo>
                    <a:pt x="379038" y="192149"/>
                  </a:lnTo>
                  <a:lnTo>
                    <a:pt x="334100" y="210663"/>
                  </a:lnTo>
                  <a:lnTo>
                    <a:pt x="281060" y="222599"/>
                  </a:lnTo>
                  <a:lnTo>
                    <a:pt x="222035" y="226828"/>
                  </a:lnTo>
                  <a:lnTo>
                    <a:pt x="163013" y="222599"/>
                  </a:lnTo>
                  <a:lnTo>
                    <a:pt x="109974" y="210667"/>
                  </a:lnTo>
                  <a:lnTo>
                    <a:pt x="65036" y="192161"/>
                  </a:lnTo>
                  <a:lnTo>
                    <a:pt x="30316" y="168213"/>
                  </a:lnTo>
                  <a:lnTo>
                    <a:pt x="0" y="108517"/>
                  </a:lnTo>
                  <a:lnTo>
                    <a:pt x="9695" y="73806"/>
                  </a:lnTo>
                  <a:lnTo>
                    <a:pt x="36863" y="43165"/>
                  </a:lnTo>
                  <a:lnTo>
                    <a:pt x="78628" y="18143"/>
                  </a:lnTo>
                  <a:lnTo>
                    <a:pt x="132113" y="289"/>
                  </a:lnTo>
                </a:path>
                <a:path w="444500" h="227329">
                  <a:moveTo>
                    <a:pt x="312920" y="47343"/>
                  </a:moveTo>
                  <a:lnTo>
                    <a:pt x="341103" y="58652"/>
                  </a:lnTo>
                  <a:lnTo>
                    <a:pt x="362725" y="72636"/>
                  </a:lnTo>
                  <a:lnTo>
                    <a:pt x="376582" y="88763"/>
                  </a:lnTo>
                  <a:lnTo>
                    <a:pt x="381469" y="106500"/>
                  </a:lnTo>
                  <a:lnTo>
                    <a:pt x="368934" y="134526"/>
                  </a:lnTo>
                  <a:lnTo>
                    <a:pt x="334757" y="157421"/>
                  </a:lnTo>
                  <a:lnTo>
                    <a:pt x="284077" y="172862"/>
                  </a:lnTo>
                  <a:lnTo>
                    <a:pt x="222035" y="178525"/>
                  </a:lnTo>
                  <a:lnTo>
                    <a:pt x="159996" y="172875"/>
                  </a:lnTo>
                  <a:lnTo>
                    <a:pt x="109316" y="157457"/>
                  </a:lnTo>
                  <a:lnTo>
                    <a:pt x="75137" y="134567"/>
                  </a:lnTo>
                  <a:lnTo>
                    <a:pt x="62601" y="106500"/>
                  </a:lnTo>
                  <a:lnTo>
                    <a:pt x="67557" y="88623"/>
                  </a:lnTo>
                  <a:lnTo>
                    <a:pt x="81610" y="72383"/>
                  </a:lnTo>
                  <a:lnTo>
                    <a:pt x="103536" y="58340"/>
                  </a:lnTo>
                  <a:lnTo>
                    <a:pt x="132113" y="47054"/>
                  </a:lnTo>
                </a:path>
              </a:pathLst>
            </a:custGeom>
            <a:ln w="19190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8679" y="3195639"/>
              <a:ext cx="202698" cy="776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4637" y="2744778"/>
              <a:ext cx="131737" cy="1319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758377" y="2900630"/>
              <a:ext cx="184150" cy="318135"/>
            </a:xfrm>
            <a:custGeom>
              <a:avLst/>
              <a:gdLst/>
              <a:ahLst/>
              <a:cxnLst/>
              <a:rect l="l" t="t" r="r" b="b"/>
              <a:pathLst>
                <a:path w="184150" h="318135">
                  <a:moveTo>
                    <a:pt x="152911" y="317573"/>
                  </a:moveTo>
                  <a:lnTo>
                    <a:pt x="152911" y="183418"/>
                  </a:lnTo>
                  <a:lnTo>
                    <a:pt x="167916" y="180778"/>
                  </a:lnTo>
                  <a:lnTo>
                    <a:pt x="177466" y="174114"/>
                  </a:lnTo>
                  <a:lnTo>
                    <a:pt x="182506" y="165306"/>
                  </a:lnTo>
                  <a:lnTo>
                    <a:pt x="183976" y="156238"/>
                  </a:lnTo>
                  <a:lnTo>
                    <a:pt x="183976" y="62227"/>
                  </a:lnTo>
                  <a:lnTo>
                    <a:pt x="180253" y="32287"/>
                  </a:lnTo>
                  <a:lnTo>
                    <a:pt x="169150" y="13142"/>
                  </a:lnTo>
                  <a:lnTo>
                    <a:pt x="150768" y="2983"/>
                  </a:lnTo>
                  <a:lnTo>
                    <a:pt x="125207" y="0"/>
                  </a:lnTo>
                  <a:lnTo>
                    <a:pt x="59049" y="0"/>
                  </a:lnTo>
                  <a:lnTo>
                    <a:pt x="33525" y="2970"/>
                  </a:lnTo>
                  <a:lnTo>
                    <a:pt x="15038" y="13106"/>
                  </a:lnTo>
                  <a:lnTo>
                    <a:pt x="3794" y="32246"/>
                  </a:lnTo>
                  <a:lnTo>
                    <a:pt x="0" y="62227"/>
                  </a:lnTo>
                  <a:lnTo>
                    <a:pt x="0" y="156238"/>
                  </a:lnTo>
                  <a:lnTo>
                    <a:pt x="1518" y="165626"/>
                  </a:lnTo>
                  <a:lnTo>
                    <a:pt x="6614" y="174572"/>
                  </a:lnTo>
                  <a:lnTo>
                    <a:pt x="16094" y="181267"/>
                  </a:lnTo>
                  <a:lnTo>
                    <a:pt x="30768" y="183900"/>
                  </a:lnTo>
                  <a:lnTo>
                    <a:pt x="30768" y="317573"/>
                  </a:lnTo>
                </a:path>
                <a:path w="184150" h="318135">
                  <a:moveTo>
                    <a:pt x="92128" y="198977"/>
                  </a:moveTo>
                  <a:lnTo>
                    <a:pt x="92128" y="317573"/>
                  </a:lnTo>
                </a:path>
              </a:pathLst>
            </a:custGeom>
            <a:ln w="19190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2104" y="2744778"/>
              <a:ext cx="117744" cy="11791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609774" y="2885457"/>
              <a:ext cx="140970" cy="252095"/>
            </a:xfrm>
            <a:custGeom>
              <a:avLst/>
              <a:gdLst/>
              <a:ahLst/>
              <a:cxnLst/>
              <a:rect l="l" t="t" r="r" b="b"/>
              <a:pathLst>
                <a:path w="140970" h="252094">
                  <a:moveTo>
                    <a:pt x="140741" y="5665"/>
                  </a:moveTo>
                  <a:lnTo>
                    <a:pt x="134359" y="3078"/>
                  </a:lnTo>
                  <a:lnTo>
                    <a:pt x="127161" y="1320"/>
                  </a:lnTo>
                  <a:lnTo>
                    <a:pt x="119154" y="317"/>
                  </a:lnTo>
                  <a:lnTo>
                    <a:pt x="110349" y="0"/>
                  </a:lnTo>
                  <a:lnTo>
                    <a:pt x="52057" y="0"/>
                  </a:lnTo>
                  <a:lnTo>
                    <a:pt x="29565" y="2611"/>
                  </a:lnTo>
                  <a:lnTo>
                    <a:pt x="13266" y="11534"/>
                  </a:lnTo>
                  <a:lnTo>
                    <a:pt x="3347" y="28398"/>
                  </a:lnTo>
                  <a:lnTo>
                    <a:pt x="0" y="54833"/>
                  </a:lnTo>
                  <a:lnTo>
                    <a:pt x="0" y="137610"/>
                  </a:lnTo>
                  <a:lnTo>
                    <a:pt x="1340" y="145879"/>
                  </a:lnTo>
                  <a:lnTo>
                    <a:pt x="5836" y="153768"/>
                  </a:lnTo>
                  <a:lnTo>
                    <a:pt x="14196" y="159676"/>
                  </a:lnTo>
                  <a:lnTo>
                    <a:pt x="27131" y="162001"/>
                  </a:lnTo>
                  <a:lnTo>
                    <a:pt x="27131" y="251793"/>
                  </a:lnTo>
                </a:path>
              </a:pathLst>
            </a:custGeom>
            <a:ln w="19181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1163" y="2744778"/>
              <a:ext cx="117745" cy="11791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50497" y="2885457"/>
              <a:ext cx="140970" cy="252095"/>
            </a:xfrm>
            <a:custGeom>
              <a:avLst/>
              <a:gdLst/>
              <a:ahLst/>
              <a:cxnLst/>
              <a:rect l="l" t="t" r="r" b="b"/>
              <a:pathLst>
                <a:path w="140970" h="252094">
                  <a:moveTo>
                    <a:pt x="0" y="5665"/>
                  </a:moveTo>
                  <a:lnTo>
                    <a:pt x="6381" y="3078"/>
                  </a:lnTo>
                  <a:lnTo>
                    <a:pt x="13580" y="1320"/>
                  </a:lnTo>
                  <a:lnTo>
                    <a:pt x="21586" y="317"/>
                  </a:lnTo>
                  <a:lnTo>
                    <a:pt x="30391" y="0"/>
                  </a:lnTo>
                  <a:lnTo>
                    <a:pt x="88678" y="0"/>
                  </a:lnTo>
                  <a:lnTo>
                    <a:pt x="127475" y="11534"/>
                  </a:lnTo>
                  <a:lnTo>
                    <a:pt x="140740" y="54833"/>
                  </a:lnTo>
                  <a:lnTo>
                    <a:pt x="140740" y="137610"/>
                  </a:lnTo>
                  <a:lnTo>
                    <a:pt x="139399" y="145879"/>
                  </a:lnTo>
                  <a:lnTo>
                    <a:pt x="134902" y="153768"/>
                  </a:lnTo>
                  <a:lnTo>
                    <a:pt x="126541" y="159676"/>
                  </a:lnTo>
                  <a:lnTo>
                    <a:pt x="113606" y="162001"/>
                  </a:lnTo>
                  <a:lnTo>
                    <a:pt x="113606" y="251793"/>
                  </a:lnTo>
                </a:path>
              </a:pathLst>
            </a:custGeom>
            <a:ln w="19181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68385" y="3879738"/>
              <a:ext cx="204563" cy="17705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0897" y="3892296"/>
              <a:ext cx="366201" cy="4282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15150" y="3105527"/>
              <a:ext cx="239210" cy="22214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3611" y="2735616"/>
              <a:ext cx="239210" cy="2221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29981" y="2790317"/>
              <a:ext cx="239208" cy="22214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446855" y="2988762"/>
              <a:ext cx="438150" cy="249554"/>
            </a:xfrm>
            <a:custGeom>
              <a:avLst/>
              <a:gdLst/>
              <a:ahLst/>
              <a:cxnLst/>
              <a:rect l="l" t="t" r="r" b="b"/>
              <a:pathLst>
                <a:path w="438150" h="249555">
                  <a:moveTo>
                    <a:pt x="344773" y="249206"/>
                  </a:moveTo>
                  <a:lnTo>
                    <a:pt x="0" y="249205"/>
                  </a:lnTo>
                  <a:lnTo>
                    <a:pt x="0" y="19360"/>
                  </a:lnTo>
                </a:path>
                <a:path w="438150" h="249555">
                  <a:moveTo>
                    <a:pt x="437788" y="88784"/>
                  </a:moveTo>
                  <a:lnTo>
                    <a:pt x="345385" y="27955"/>
                  </a:lnTo>
                  <a:lnTo>
                    <a:pt x="338008" y="24506"/>
                  </a:lnTo>
                  <a:lnTo>
                    <a:pt x="329703" y="23225"/>
                  </a:lnTo>
                  <a:lnTo>
                    <a:pt x="321283" y="24589"/>
                  </a:lnTo>
                  <a:lnTo>
                    <a:pt x="313561" y="29076"/>
                  </a:lnTo>
                  <a:lnTo>
                    <a:pt x="271119" y="73145"/>
                  </a:lnTo>
                  <a:lnTo>
                    <a:pt x="186755" y="5766"/>
                  </a:lnTo>
                  <a:lnTo>
                    <a:pt x="178140" y="1440"/>
                  </a:lnTo>
                  <a:lnTo>
                    <a:pt x="167673" y="0"/>
                  </a:lnTo>
                  <a:lnTo>
                    <a:pt x="157089" y="1722"/>
                  </a:lnTo>
                  <a:lnTo>
                    <a:pt x="148125" y="6887"/>
                  </a:lnTo>
                  <a:lnTo>
                    <a:pt x="51919" y="105349"/>
                  </a:lnTo>
                  <a:lnTo>
                    <a:pt x="49961" y="107394"/>
                  </a:lnTo>
                  <a:lnTo>
                    <a:pt x="48823" y="110151"/>
                  </a:lnTo>
                  <a:lnTo>
                    <a:pt x="48823" y="113019"/>
                  </a:lnTo>
                  <a:lnTo>
                    <a:pt x="48823" y="195318"/>
                  </a:lnTo>
                  <a:lnTo>
                    <a:pt x="344669" y="195318"/>
                  </a:lnTo>
                </a:path>
              </a:pathLst>
            </a:custGeom>
            <a:ln w="20524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4463" y="2932325"/>
              <a:ext cx="87272" cy="8176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95291" y="2888500"/>
              <a:ext cx="353695" cy="227329"/>
            </a:xfrm>
            <a:custGeom>
              <a:avLst/>
              <a:gdLst/>
              <a:ahLst/>
              <a:cxnLst/>
              <a:rect l="l" t="t" r="r" b="b"/>
              <a:pathLst>
                <a:path w="353694" h="227330">
                  <a:moveTo>
                    <a:pt x="0" y="0"/>
                  </a:moveTo>
                  <a:lnTo>
                    <a:pt x="182322" y="0"/>
                  </a:lnTo>
                </a:path>
                <a:path w="353694" h="227330">
                  <a:moveTo>
                    <a:pt x="353113" y="61146"/>
                  </a:moveTo>
                  <a:lnTo>
                    <a:pt x="353113" y="227286"/>
                  </a:lnTo>
                </a:path>
              </a:pathLst>
            </a:custGeom>
            <a:ln w="20524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4">
            <a:extLst>
              <a:ext uri="{FF2B5EF4-FFF2-40B4-BE49-F238E27FC236}">
                <a16:creationId xmlns:a16="http://schemas.microsoft.com/office/drawing/2014/main" id="{1E5F4CAF-C9A4-1FE5-2760-E61DF1731A2B}"/>
              </a:ext>
            </a:extLst>
          </p:cNvPr>
          <p:cNvSpPr txBox="1"/>
          <p:nvPr/>
        </p:nvSpPr>
        <p:spPr>
          <a:xfrm>
            <a:off x="6248400" y="6248400"/>
            <a:ext cx="63629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7585" algn="l"/>
              </a:tabLst>
            </a:pPr>
            <a:r>
              <a:rPr lang="en-US" sz="1200" dirty="0">
                <a:latin typeface="Arial"/>
                <a:cs typeface="Arial"/>
              </a:rPr>
              <a:t>GBTA APAC Conference 2023 - Singapore | Photo Feed Sponsorship</a:t>
            </a:r>
            <a:r>
              <a:rPr sz="1200" dirty="0">
                <a:latin typeface="Arial"/>
                <a:cs typeface="Arial"/>
              </a:rPr>
              <a:t>	</a:t>
            </a:r>
          </a:p>
        </p:txBody>
      </p:sp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71A9C410-30FA-4308-DA96-AED7DE450D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" y="5829514"/>
            <a:ext cx="4503420" cy="1014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98" y="585673"/>
            <a:ext cx="2724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Sponsor</a:t>
            </a:r>
            <a:r>
              <a:rPr spc="-90" dirty="0"/>
              <a:t> </a:t>
            </a:r>
            <a:r>
              <a:rPr spc="-140" dirty="0"/>
              <a:t>Benefits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22198" y="1223863"/>
            <a:ext cx="5113020" cy="379462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pc="-85" dirty="0"/>
              <a:t>Delivery</a:t>
            </a:r>
            <a:r>
              <a:rPr spc="-40" dirty="0"/>
              <a:t> </a:t>
            </a:r>
            <a:r>
              <a:rPr spc="-70" dirty="0"/>
              <a:t>of</a:t>
            </a:r>
            <a:r>
              <a:rPr spc="-25" dirty="0"/>
              <a:t> </a:t>
            </a:r>
            <a:r>
              <a:rPr spc="-114" dirty="0"/>
              <a:t>strategic</a:t>
            </a:r>
            <a:r>
              <a:rPr spc="-10" dirty="0"/>
              <a:t> content</a:t>
            </a: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video</a:t>
            </a:r>
            <a:r>
              <a:rPr sz="11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ad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appear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at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top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of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Photo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Feed.</a:t>
            </a:r>
            <a:endParaRPr sz="11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You’ll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have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ability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to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Insert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30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second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advertisement</a:t>
            </a:r>
            <a:r>
              <a:rPr sz="11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or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message</a:t>
            </a:r>
            <a:r>
              <a:rPr sz="11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endParaRPr sz="11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promote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brand</a:t>
            </a:r>
            <a:r>
              <a:rPr sz="11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presence</a:t>
            </a:r>
            <a:r>
              <a:rPr sz="11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GBTA APAC Conference 2023 - Singapore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pc="-120" dirty="0"/>
              <a:t>Brand</a:t>
            </a:r>
            <a:r>
              <a:rPr spc="-40" dirty="0"/>
              <a:t> </a:t>
            </a:r>
            <a:r>
              <a:rPr spc="-10" dirty="0"/>
              <a:t>recognition</a:t>
            </a:r>
          </a:p>
          <a:p>
            <a:pPr marL="299085" marR="611505" indent="-287020">
              <a:lnSpc>
                <a:spcPct val="100000"/>
              </a:lnSpc>
              <a:spcBef>
                <a:spcPts val="780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0" spc="50" dirty="0">
                <a:solidFill>
                  <a:srgbClr val="000000"/>
                </a:solidFill>
                <a:latin typeface="Tahoma"/>
                <a:cs typeface="Tahoma"/>
              </a:rPr>
              <a:t>GBTA</a:t>
            </a:r>
            <a:r>
              <a:rPr lang="en-US" sz="1100" b="0" spc="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promote</a:t>
            </a:r>
            <a:r>
              <a:rPr sz="11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GetPica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experience</a:t>
            </a:r>
            <a:r>
              <a:rPr sz="11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along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with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logo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and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sponsorship</a:t>
            </a:r>
            <a:r>
              <a:rPr sz="11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sz="11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 pre-event communication to attendees.</a:t>
            </a:r>
            <a:endParaRPr sz="11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logo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be</a:t>
            </a:r>
            <a:r>
              <a:rPr sz="11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included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Sponsor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section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of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GBTA APAC Conference 2023 - Singapore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website.</a:t>
            </a:r>
            <a:endParaRPr sz="11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logo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appear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inside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GetPica</a:t>
            </a:r>
            <a:r>
              <a:rPr sz="11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app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alongside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photo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feed.</a:t>
            </a:r>
            <a:endParaRPr lang="en-US" sz="1100" b="0" spc="-1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n-US" sz="1100" b="0" spc="-10" dirty="0">
                <a:solidFill>
                  <a:srgbClr val="000000"/>
                </a:solidFill>
              </a:rPr>
              <a:t>Your logo will be featured at the event registration desk and recognized on the main stage.</a:t>
            </a:r>
            <a:endParaRPr sz="11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photo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feed</a:t>
            </a:r>
            <a:r>
              <a:rPr sz="11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remain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live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for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12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months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after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event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endParaRPr sz="1100" dirty="0">
              <a:latin typeface="Tahoma"/>
              <a:cs typeface="Tahoma"/>
            </a:endParaRPr>
          </a:p>
          <a:p>
            <a:pPr marL="268605">
              <a:lnSpc>
                <a:spcPct val="100000"/>
              </a:lnSpc>
              <a:spcBef>
                <a:spcPts val="80"/>
              </a:spcBef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providing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post-event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branding.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6248400"/>
            <a:ext cx="63629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7585" algn="l"/>
              </a:tabLst>
            </a:pPr>
            <a:r>
              <a:rPr lang="en-US" sz="1200" dirty="0">
                <a:latin typeface="Arial"/>
                <a:cs typeface="Arial"/>
              </a:rPr>
              <a:t>GBTA APAC Conference 2023 - Singapore | Photo Feed Sponsorship</a:t>
            </a:r>
            <a:r>
              <a:rPr sz="1200" dirty="0">
                <a:latin typeface="Arial"/>
                <a:cs typeface="Arial"/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3941" y="1223863"/>
            <a:ext cx="4575175" cy="82458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600" b="1" spc="-105" dirty="0">
                <a:solidFill>
                  <a:srgbClr val="FF6100"/>
                </a:solidFill>
                <a:latin typeface="Tahoma"/>
                <a:cs typeface="Tahoma"/>
              </a:rPr>
              <a:t>Registration</a:t>
            </a:r>
            <a:r>
              <a:rPr sz="1600" b="1" spc="-35" dirty="0">
                <a:solidFill>
                  <a:srgbClr val="FF61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6100"/>
                </a:solidFill>
                <a:latin typeface="Tahoma"/>
                <a:cs typeface="Tahoma"/>
              </a:rPr>
              <a:t>Passes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dirty="0">
                <a:latin typeface="Tahoma"/>
                <a:cs typeface="Tahoma"/>
              </a:rPr>
              <a:t>2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Passes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lang="en-US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GBTA APAC Conference 2023 - Singapore </a:t>
            </a:r>
            <a:r>
              <a:rPr sz="1100" spc="-10" dirty="0">
                <a:latin typeface="Tahoma"/>
                <a:cs typeface="Tahoma"/>
              </a:rPr>
              <a:t>are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included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with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this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sponsor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package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3941" y="2562057"/>
            <a:ext cx="4636770" cy="101473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600" b="1" spc="-10" dirty="0">
                <a:solidFill>
                  <a:srgbClr val="FF6100"/>
                </a:solidFill>
                <a:latin typeface="Tahoma"/>
                <a:cs typeface="Tahoma"/>
              </a:rPr>
              <a:t>Analytics</a:t>
            </a:r>
            <a:endParaRPr sz="1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spcBef>
                <a:spcPts val="785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dirty="0">
                <a:latin typeface="Tahoma"/>
                <a:cs typeface="Tahoma"/>
              </a:rPr>
              <a:t>Within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2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weeks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after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conclusion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lang="en-US" sz="1100" spc="50" dirty="0">
                <a:latin typeface="Tahoma"/>
                <a:cs typeface="Tahoma"/>
              </a:rPr>
              <a:t>GBTA APAC Conference 2023 - Singapore</a:t>
            </a:r>
            <a:r>
              <a:rPr sz="1100" dirty="0">
                <a:latin typeface="Tahoma"/>
                <a:cs typeface="Tahoma"/>
              </a:rPr>
              <a:t>,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you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receive </a:t>
            </a:r>
            <a:r>
              <a:rPr sz="1100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report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app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engagement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including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number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downloads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and </a:t>
            </a:r>
            <a:r>
              <a:rPr sz="1100" spc="-10" dirty="0">
                <a:latin typeface="Tahoma"/>
                <a:cs typeface="Tahoma"/>
              </a:rPr>
              <a:t>number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views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3940" y="4824755"/>
            <a:ext cx="1530859" cy="55207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FF6100"/>
                </a:solidFill>
                <a:latin typeface="Tahoma"/>
                <a:cs typeface="Tahoma"/>
              </a:rPr>
              <a:t>Price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-US" sz="1600" b="1" spc="-100" dirty="0">
                <a:solidFill>
                  <a:srgbClr val="4F5156"/>
                </a:solidFill>
                <a:latin typeface="Tahoma"/>
                <a:cs typeface="Tahoma"/>
              </a:rPr>
              <a:t>$10,000 USD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7680" y="0"/>
            <a:ext cx="4081779" cy="6858000"/>
          </a:xfrm>
          <a:custGeom>
            <a:avLst/>
            <a:gdLst/>
            <a:ahLst/>
            <a:cxnLst/>
            <a:rect l="l" t="t" r="r" b="b"/>
            <a:pathLst>
              <a:path w="4081779" h="6858000">
                <a:moveTo>
                  <a:pt x="4081272" y="0"/>
                </a:moveTo>
                <a:lnTo>
                  <a:pt x="0" y="0"/>
                </a:lnTo>
                <a:lnTo>
                  <a:pt x="0" y="6858000"/>
                </a:lnTo>
                <a:lnTo>
                  <a:pt x="4081272" y="6858000"/>
                </a:lnTo>
                <a:lnTo>
                  <a:pt x="4081272" y="0"/>
                </a:lnTo>
                <a:close/>
              </a:path>
            </a:pathLst>
          </a:custGeom>
          <a:solidFill>
            <a:srgbClr val="4F51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1951" y="581914"/>
            <a:ext cx="55060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95" dirty="0"/>
              <a:t>Sample</a:t>
            </a:r>
            <a:r>
              <a:rPr sz="2400" spc="-114" dirty="0"/>
              <a:t> </a:t>
            </a:r>
            <a:r>
              <a:rPr sz="2400" spc="-150" dirty="0"/>
              <a:t>Graphics</a:t>
            </a:r>
            <a:r>
              <a:rPr sz="2400" spc="-114" dirty="0"/>
              <a:t> </a:t>
            </a:r>
            <a:r>
              <a:rPr sz="2400" spc="-165" dirty="0"/>
              <a:t>from</a:t>
            </a:r>
            <a:r>
              <a:rPr sz="2400" spc="-100" dirty="0"/>
              <a:t> </a:t>
            </a:r>
            <a:r>
              <a:rPr sz="2400" spc="-165" dirty="0"/>
              <a:t>the</a:t>
            </a:r>
            <a:r>
              <a:rPr sz="2400" spc="-90" dirty="0"/>
              <a:t> </a:t>
            </a:r>
            <a:r>
              <a:rPr sz="2400" spc="-50" dirty="0"/>
              <a:t>GBTA</a:t>
            </a:r>
            <a:r>
              <a:rPr sz="2400" spc="-114" dirty="0"/>
              <a:t> </a:t>
            </a:r>
            <a:r>
              <a:rPr sz="2400" spc="-135" dirty="0"/>
              <a:t>Canada </a:t>
            </a:r>
            <a:r>
              <a:rPr sz="2400" spc="-130" dirty="0"/>
              <a:t>Conference</a:t>
            </a:r>
            <a:r>
              <a:rPr sz="2400" spc="-110" dirty="0"/>
              <a:t> </a:t>
            </a:r>
            <a:r>
              <a:rPr sz="2400" spc="-145" dirty="0"/>
              <a:t>2023</a:t>
            </a:r>
            <a:r>
              <a:rPr sz="2400" spc="-120" dirty="0"/>
              <a:t> </a:t>
            </a:r>
            <a:r>
              <a:rPr sz="2400" spc="-150" dirty="0"/>
              <a:t>-</a:t>
            </a:r>
            <a:r>
              <a:rPr sz="2400" spc="-100" dirty="0"/>
              <a:t> </a:t>
            </a:r>
            <a:r>
              <a:rPr sz="2400" spc="-10" dirty="0"/>
              <a:t>Toronto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76757" y="1429004"/>
            <a:ext cx="6558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This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sample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QR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Code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and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Promotion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App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Drive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Downloads: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706" y="1964435"/>
            <a:ext cx="6464457" cy="3788664"/>
          </a:xfrm>
          <a:prstGeom prst="rect">
            <a:avLst/>
          </a:prstGeom>
        </p:spPr>
      </p:pic>
      <p:pic>
        <p:nvPicPr>
          <p:cNvPr id="5" name="Picture 4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7CEE6CC-D59C-BE9A-B88F-7C06FC2BD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" y="5829514"/>
            <a:ext cx="4503420" cy="1014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pc="-240" dirty="0"/>
              <a:t>Sample</a:t>
            </a:r>
            <a:r>
              <a:rPr spc="-65" dirty="0"/>
              <a:t> </a:t>
            </a:r>
            <a:r>
              <a:rPr spc="-155" dirty="0"/>
              <a:t>Photo</a:t>
            </a:r>
            <a:r>
              <a:rPr spc="-95" dirty="0"/>
              <a:t> </a:t>
            </a:r>
            <a:r>
              <a:rPr spc="-195" dirty="0"/>
              <a:t>with</a:t>
            </a:r>
            <a:r>
              <a:rPr spc="-100" dirty="0"/>
              <a:t> </a:t>
            </a:r>
            <a:r>
              <a:rPr spc="-175" dirty="0"/>
              <a:t>Sponsor </a:t>
            </a:r>
            <a:r>
              <a:rPr spc="-190" dirty="0"/>
              <a:t>Logo</a:t>
            </a:r>
            <a:r>
              <a:rPr spc="-120" dirty="0"/>
              <a:t> </a:t>
            </a:r>
            <a:r>
              <a:rPr spc="-325" dirty="0"/>
              <a:t>/</a:t>
            </a:r>
            <a:r>
              <a:rPr spc="-140" dirty="0"/>
              <a:t> </a:t>
            </a:r>
            <a:r>
              <a:rPr spc="-75" dirty="0"/>
              <a:t>Branding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6096000" cy="6857995"/>
          </a:xfrm>
          <a:prstGeom prst="rect">
            <a:avLst/>
          </a:prstGeom>
        </p:spPr>
      </p:pic>
      <p:pic>
        <p:nvPicPr>
          <p:cNvPr id="2" name="Picture 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5C3F4F9D-143C-2A1E-8962-3E97DD64A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" y="5829514"/>
            <a:ext cx="4503420" cy="1014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951" y="1185163"/>
            <a:ext cx="4740275" cy="435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interested,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please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contact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sponsor@gbta.org.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85" dirty="0">
                <a:solidFill>
                  <a:srgbClr val="FF9E1B"/>
                </a:solidFill>
                <a:latin typeface="Tahoma"/>
                <a:cs typeface="Tahoma"/>
              </a:rPr>
              <a:t>About</a:t>
            </a:r>
            <a:r>
              <a:rPr sz="1600" b="1" spc="-30" dirty="0">
                <a:solidFill>
                  <a:srgbClr val="FF9E1B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9E1B"/>
                </a:solidFill>
                <a:latin typeface="Tahoma"/>
                <a:cs typeface="Tahoma"/>
              </a:rPr>
              <a:t>GBTA: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Travel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Association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(GBTA)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world’s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premier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travel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meetings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trade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organization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headquartered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Washington,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D.C.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serving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stakeholders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across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six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continents.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16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7,600+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members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represent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advocate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$1.158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trillion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global business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travel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meetings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industry.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Foundation deliver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world-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class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education, events,</a:t>
            </a:r>
            <a:r>
              <a:rPr sz="16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research,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advocacy,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growing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network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28,000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travel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professionals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125,000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active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contacts.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information,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visit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gbta.org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gbtafoundation.org.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2BABCAA-45F9-50A0-1CE2-4E033D237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803"/>
            <a:ext cx="4740275" cy="1067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614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Sans</vt:lpstr>
      <vt:lpstr>Tahoma</vt:lpstr>
      <vt:lpstr>Wingdings</vt:lpstr>
      <vt:lpstr>Office Theme</vt:lpstr>
      <vt:lpstr>GBTA APAC Conference 2023 - Singapore Photo Feed Sponsorship</vt:lpstr>
      <vt:lpstr>PowerPoint Presentation</vt:lpstr>
      <vt:lpstr>How it Works</vt:lpstr>
      <vt:lpstr>Sponsor Benefits</vt:lpstr>
      <vt:lpstr>Sample Graphics from the GBTA Canada Conference 2023 - Toronto</vt:lpstr>
      <vt:lpstr>Sample Photo with Sponsor Logo / Branding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allen</dc:creator>
  <cp:lastModifiedBy>Eva Adams</cp:lastModifiedBy>
  <cp:revision>9</cp:revision>
  <dcterms:created xsi:type="dcterms:W3CDTF">2023-06-21T14:30:30Z</dcterms:created>
  <dcterms:modified xsi:type="dcterms:W3CDTF">2023-06-30T14:20:32Z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2023-06-21T00:00:00Z</vt:filetime>
  </property>
  <property fmtid="{D5CDD505-2E9C-101B-9397-08002B2CF9AE}" pid="5" name="Producer">
    <vt:lpwstr>Microsoft® PowerPoint® for Microsoft 365</vt:lpwstr>
  </property>
</Properties>
</file>